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DBD7AB8-CC17-44BB-9F11-22E3B2B08A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097" y="163572"/>
            <a:ext cx="11861805" cy="6351527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47743-6CCC-4F00-932D-FF771282BB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930" y="187172"/>
            <a:ext cx="2011253" cy="11732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77282F-4418-430E-A12D-2B65E64FDBB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645" y="183854"/>
            <a:ext cx="571966" cy="8515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656B4AE-981C-40F7-90EB-26FDB2DD595F}"/>
              </a:ext>
            </a:extLst>
          </p:cNvPr>
          <p:cNvSpPr/>
          <p:nvPr userDrawn="1"/>
        </p:nvSpPr>
        <p:spPr>
          <a:xfrm>
            <a:off x="9737043" y="6019094"/>
            <a:ext cx="2185140" cy="327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Please play Audio </a:t>
            </a:r>
          </a:p>
        </p:txBody>
      </p:sp>
    </p:spTree>
    <p:extLst>
      <p:ext uri="{BB962C8B-B14F-4D97-AF65-F5344CB8AC3E}">
        <p14:creationId xmlns:p14="http://schemas.microsoft.com/office/powerpoint/2010/main" val="4177388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67414-F94D-40A5-BFCD-051CCEA0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7FFD32-3ECA-4F92-B055-659805F6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961DF-649C-4797-8E81-62120D513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CF031-1CAF-43D1-A1EA-89CB34F4C7E7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996EE-5657-44EC-8311-7CC68A866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C18B6-F183-46D8-842C-70093503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AB9-C58B-4EE5-AC6B-DE3FA4667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33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F38B45-C011-4CA6-B0AA-981B8BB85C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BB096-A527-404F-86AA-F02CA094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E2F61-85A8-4AFA-9CC2-B7F7D6604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CF031-1CAF-43D1-A1EA-89CB34F4C7E7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8258-6520-4657-A5BA-5B1F3B143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4EF6E-79A6-4D0F-8182-D50D07865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AB9-C58B-4EE5-AC6B-DE3FA4667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61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1596F-5DE8-49E8-87DF-A4418BB32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71822-7448-4E67-80F9-7751FF16D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68B07-CF34-4447-A5FE-E9FE17941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CF031-1CAF-43D1-A1EA-89CB34F4C7E7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31186-EF23-49D2-A8B8-F6468D9E7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57CAF-96C3-4754-BD58-A754A0C80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AB9-C58B-4EE5-AC6B-DE3FA4667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12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6A3EC-3CB6-4E19-B6C9-3C0EE11B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8541F-9890-4512-967B-6CEE3C04C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AE318-71B9-4334-B813-7CE79DDD7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CF031-1CAF-43D1-A1EA-89CB34F4C7E7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A41CF-554D-412B-B193-627002D0C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80541-FADF-423B-9415-B483F360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AB9-C58B-4EE5-AC6B-DE3FA4667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96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EE157-3175-4F33-A670-6C31136B1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13844-7838-4554-913A-F886C14A1B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89E87-8ACA-4135-BEBA-2CAA92A16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CC4BBA-A913-42B1-9C07-95AEBE38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CF031-1CAF-43D1-A1EA-89CB34F4C7E7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FE824-CF90-4BE6-B7D9-74EFA0A8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0BCCC-39DE-4ABC-AFA6-BB5250278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AB9-C58B-4EE5-AC6B-DE3FA4667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56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A0468-B58C-4AB2-B825-61066F792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4AC63-55C7-47B9-9984-1D2B06525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35F93-44D2-4361-8F9B-97A0F3F91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5387FF-F04C-45EF-8EA9-2D03B4CF64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19916-4AAB-4D99-9204-4BAE8C0B1D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82E4E4-21BD-43C0-9F68-90C247A49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CF031-1CAF-43D1-A1EA-89CB34F4C7E7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EF5BC-3CFC-4C4C-9DF0-AF489319D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78EA9A-8BA2-402B-98A0-4B2AF6D9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AB9-C58B-4EE5-AC6B-DE3FA4667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18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0FD4-BACB-4FFE-AD24-00908CCB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DC52B-2B57-452C-8150-8744309AE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CF031-1CAF-43D1-A1EA-89CB34F4C7E7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99225-4970-4795-8CBC-C1427CF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65FB8-6C3D-411E-90A2-4CD3337EB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AB9-C58B-4EE5-AC6B-DE3FA4667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43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C465D0-0482-466D-BFAF-568A3015B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CF031-1CAF-43D1-A1EA-89CB34F4C7E7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F2791C-4EA9-4D44-AB63-89DC2920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9B23E-165A-46D1-8075-1AB4A9F8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AB9-C58B-4EE5-AC6B-DE3FA4667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E6C92-8B8C-47EC-824F-37A6D387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59514-B09C-4B4C-9B58-B317E21C4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905DD-7A3E-402F-B832-9C2591A5A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19DC2-F884-4A13-A6C4-9C10571F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CF031-1CAF-43D1-A1EA-89CB34F4C7E7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09D5F-B3A9-4BC0-8F6D-375447C5B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27B4D-012E-4A8B-81D3-0CD1BB900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AB9-C58B-4EE5-AC6B-DE3FA4667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79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4D1A-B791-4C1D-A890-9C52B3426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C58210-60A6-47F8-9B47-BE1118A66B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A6689-206C-4F2E-8F4F-0EEE9D73F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9625C-9F73-4956-8AE4-A31B6664A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CF031-1CAF-43D1-A1EA-89CB34F4C7E7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BAEE46-99FA-4646-8364-3A8E56C0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DC864-DC98-47F6-AC2D-299C2041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AB9-C58B-4EE5-AC6B-DE3FA4667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79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9EFAB-C84D-4FE4-959E-A59B55E9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2CEDC-51DB-4C55-9D89-7160E92B9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B6BEB-4E3B-4E46-835D-AF4D9C1CC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CF031-1CAF-43D1-A1EA-89CB34F4C7E7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CE81B-B763-46D6-BA0B-A46562379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B2B3F-C6A7-45E9-8EBB-CD4C4C20B2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19AB9-C58B-4EE5-AC6B-DE3FA4667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7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7.jpeg"/><Relationship Id="rId12" Type="http://schemas.openxmlformats.org/officeDocument/2006/relationships/image" Target="../media/image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6.png"/><Relationship Id="rId11" Type="http://schemas.microsoft.com/office/2007/relationships/hdphoto" Target="../media/hdphoto2.wdp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9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2.png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microsoft.com/office/2007/relationships/media" Target="../media/media6.WAV"/><Relationship Id="rId1" Type="http://schemas.openxmlformats.org/officeDocument/2006/relationships/audio" Target="NULL" TargetMode="Externa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9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jpeg"/><Relationship Id="rId2" Type="http://schemas.microsoft.com/office/2007/relationships/media" Target="../media/media9.WAV"/><Relationship Id="rId1" Type="http://schemas.openxmlformats.org/officeDocument/2006/relationships/audio" Target="NULL" TargetMode="Externa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8F4200-DD90-46A4-9781-BDD8886F233B}"/>
              </a:ext>
            </a:extLst>
          </p:cNvPr>
          <p:cNvSpPr txBox="1"/>
          <p:nvPr/>
        </p:nvSpPr>
        <p:spPr>
          <a:xfrm>
            <a:off x="3290824" y="186300"/>
            <a:ext cx="65550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C00000"/>
                </a:solidFill>
                <a:latin typeface="AGaramond Bold" panose="02020500000000000000" pitchFamily="18" charset="0"/>
              </a:rPr>
              <a:t>Welcome to Consumer Corner!</a:t>
            </a:r>
            <a:endParaRPr lang="en-US" sz="3200" b="1" dirty="0">
              <a:solidFill>
                <a:srgbClr val="C00000"/>
              </a:solidFill>
              <a:latin typeface="AGaramond Bold" panose="02020500000000000000" pitchFamily="18" charset="0"/>
            </a:endParaRP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7E60C9-877C-4525-9ACE-28E5A70EFA8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7462" y="2369562"/>
            <a:ext cx="2149475" cy="2149475"/>
          </a:xfrm>
          <a:prstGeom prst="rect">
            <a:avLst/>
          </a:prstGeom>
        </p:spPr>
      </p:pic>
      <p:sp>
        <p:nvSpPr>
          <p:cNvPr id="15" name="Teardrop 14">
            <a:extLst>
              <a:ext uri="{FF2B5EF4-FFF2-40B4-BE49-F238E27FC236}">
                <a16:creationId xmlns:a16="http://schemas.microsoft.com/office/drawing/2014/main" id="{5D631254-E024-4925-BCA1-C34576080942}"/>
              </a:ext>
            </a:extLst>
          </p:cNvPr>
          <p:cNvSpPr/>
          <p:nvPr/>
        </p:nvSpPr>
        <p:spPr>
          <a:xfrm rot="636569">
            <a:off x="549965" y="3304452"/>
            <a:ext cx="2006600" cy="1676400"/>
          </a:xfrm>
          <a:prstGeom prst="teardrop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>
            <a:extLst>
              <a:ext uri="{FF2B5EF4-FFF2-40B4-BE49-F238E27FC236}">
                <a16:creationId xmlns:a16="http://schemas.microsoft.com/office/drawing/2014/main" id="{C8226FB2-1337-462E-A7EA-93D11F159B12}"/>
              </a:ext>
            </a:extLst>
          </p:cNvPr>
          <p:cNvSpPr/>
          <p:nvPr/>
        </p:nvSpPr>
        <p:spPr>
          <a:xfrm rot="4026222">
            <a:off x="712340" y="1223549"/>
            <a:ext cx="1854898" cy="1880481"/>
          </a:xfrm>
          <a:prstGeom prst="teardrop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ardrop 16">
            <a:extLst>
              <a:ext uri="{FF2B5EF4-FFF2-40B4-BE49-F238E27FC236}">
                <a16:creationId xmlns:a16="http://schemas.microsoft.com/office/drawing/2014/main" id="{1AE4235E-3FEA-43E3-BF48-53828720B3C7}"/>
              </a:ext>
            </a:extLst>
          </p:cNvPr>
          <p:cNvSpPr/>
          <p:nvPr/>
        </p:nvSpPr>
        <p:spPr>
          <a:xfrm rot="11968943">
            <a:off x="4391026" y="1202400"/>
            <a:ext cx="1873184" cy="1871241"/>
          </a:xfrm>
          <a:prstGeom prst="teardrop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ardrop 17">
            <a:extLst>
              <a:ext uri="{FF2B5EF4-FFF2-40B4-BE49-F238E27FC236}">
                <a16:creationId xmlns:a16="http://schemas.microsoft.com/office/drawing/2014/main" id="{89FEEAEA-B3DB-4064-93AA-A2D9C38353B1}"/>
              </a:ext>
            </a:extLst>
          </p:cNvPr>
          <p:cNvSpPr/>
          <p:nvPr/>
        </p:nvSpPr>
        <p:spPr>
          <a:xfrm rot="16200000">
            <a:off x="4522208" y="3156702"/>
            <a:ext cx="1620420" cy="1971899"/>
          </a:xfrm>
          <a:prstGeom prst="teardrop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8DB0FE-C2B3-4391-935B-383319CB5104}"/>
              </a:ext>
            </a:extLst>
          </p:cNvPr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8855" y="3594025"/>
            <a:ext cx="676910" cy="868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C4F65-7CCB-42FD-9F7E-66BC4FDCBD5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3013" y="1290371"/>
            <a:ext cx="2158382" cy="21583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B9C203-5BEC-4F0F-B44B-1BC6F8C4A1E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448" y="2648310"/>
            <a:ext cx="2208442" cy="22084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84FD54-93EA-4FE7-84F6-B90EF2B36BE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4530" y="4444072"/>
            <a:ext cx="1971900" cy="19451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BE63A43-3AF6-401C-8AFC-946736CFBE59}"/>
              </a:ext>
            </a:extLst>
          </p:cNvPr>
          <p:cNvCxnSpPr>
            <a:stCxn id="3" idx="3"/>
          </p:cNvCxnSpPr>
          <p:nvPr/>
        </p:nvCxnSpPr>
        <p:spPr>
          <a:xfrm>
            <a:off x="8911395" y="2369562"/>
            <a:ext cx="723143" cy="554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E770D6-CD9C-4032-BAD7-878B910381C5}"/>
              </a:ext>
            </a:extLst>
          </p:cNvPr>
          <p:cNvCxnSpPr>
            <a:cxnSpLocks/>
          </p:cNvCxnSpPr>
          <p:nvPr/>
        </p:nvCxnSpPr>
        <p:spPr>
          <a:xfrm flipH="1">
            <a:off x="8940034" y="4578651"/>
            <a:ext cx="905804" cy="608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8110" y="5774751"/>
            <a:ext cx="406400" cy="406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F6C187B-865C-42A9-BDC7-53BBD26D991B}"/>
              </a:ext>
            </a:extLst>
          </p:cNvPr>
          <p:cNvSpPr txBox="1"/>
          <p:nvPr/>
        </p:nvSpPr>
        <p:spPr>
          <a:xfrm>
            <a:off x="868814" y="1749454"/>
            <a:ext cx="2094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 much do I Pay? How do I choose?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C50D2A-DCC3-4BB9-A469-89E5BE02878C}"/>
              </a:ext>
            </a:extLst>
          </p:cNvPr>
          <p:cNvSpPr txBox="1"/>
          <p:nvPr/>
        </p:nvSpPr>
        <p:spPr>
          <a:xfrm>
            <a:off x="4394665" y="1927672"/>
            <a:ext cx="2094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What are options for Set Top Box?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2F9704-3A3B-47B9-895C-BD993E028B8B}"/>
              </a:ext>
            </a:extLst>
          </p:cNvPr>
          <p:cNvSpPr txBox="1"/>
          <p:nvPr/>
        </p:nvSpPr>
        <p:spPr>
          <a:xfrm>
            <a:off x="701347" y="3630461"/>
            <a:ext cx="2094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Where to complain?</a:t>
            </a:r>
          </a:p>
          <a:p>
            <a:r>
              <a:rPr lang="en-US" b="1" dirty="0">
                <a:solidFill>
                  <a:srgbClr val="FF0000"/>
                </a:solidFill>
              </a:rPr>
              <a:t>Toll Free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AE9916-965F-4116-94D6-50A00609F84F}"/>
              </a:ext>
            </a:extLst>
          </p:cNvPr>
          <p:cNvSpPr txBox="1"/>
          <p:nvPr/>
        </p:nvSpPr>
        <p:spPr>
          <a:xfrm>
            <a:off x="4394665" y="3872706"/>
            <a:ext cx="2094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Getting best out of the Network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04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8000" advClick="0" advTm="180"/>
    </mc:Choice>
    <mc:Fallback xmlns="">
      <p:transition spd="slow" advClick="0" advTm="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74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8096" y="1113905"/>
            <a:ext cx="200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3458096" y="1113905"/>
            <a:ext cx="200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178130" y="184522"/>
            <a:ext cx="11827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C00000"/>
                </a:solidFill>
                <a:latin typeface="AGaramond Bold" panose="02020500000000000000" pitchFamily="18" charset="0"/>
              </a:rPr>
              <a:t>Complaint against Content</a:t>
            </a:r>
          </a:p>
        </p:txBody>
      </p:sp>
      <p:pic>
        <p:nvPicPr>
          <p:cNvPr id="17" name="Picture 2" descr="Image result for complaint icon">
            <a:extLst>
              <a:ext uri="{FF2B5EF4-FFF2-40B4-BE49-F238E27FC236}">
                <a16:creationId xmlns:a16="http://schemas.microsoft.com/office/drawing/2014/main" id="{4905F1F2-16D0-4354-9D6E-A22D44D03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4818" y="3007570"/>
            <a:ext cx="2006796" cy="200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complaint icon">
            <a:extLst>
              <a:ext uri="{FF2B5EF4-FFF2-40B4-BE49-F238E27FC236}">
                <a16:creationId xmlns:a16="http://schemas.microsoft.com/office/drawing/2014/main" id="{F0EA37D7-C6BD-490E-A207-6A08076D6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54898" y="2960260"/>
            <a:ext cx="736600" cy="40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mage result for license icon">
            <a:extLst>
              <a:ext uri="{FF2B5EF4-FFF2-40B4-BE49-F238E27FC236}">
                <a16:creationId xmlns:a16="http://schemas.microsoft.com/office/drawing/2014/main" id="{FFFBC9E5-EA0B-4C4F-AC4B-D51A9F84B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684" y="3129013"/>
            <a:ext cx="1843487" cy="184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Image result for objection icon">
            <a:extLst>
              <a:ext uri="{FF2B5EF4-FFF2-40B4-BE49-F238E27FC236}">
                <a16:creationId xmlns:a16="http://schemas.microsoft.com/office/drawing/2014/main" id="{EAB53786-03FE-45F4-B8C4-F857DEE42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54018" y="1520439"/>
            <a:ext cx="2111566" cy="211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utoShape 12" descr="Image result for rely icon">
            <a:extLst>
              <a:ext uri="{FF2B5EF4-FFF2-40B4-BE49-F238E27FC236}">
                <a16:creationId xmlns:a16="http://schemas.microsoft.com/office/drawing/2014/main" id="{7805DA13-359C-46B1-9FAB-FB6AF2F860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14" descr="Image result for correct icon">
            <a:extLst>
              <a:ext uri="{FF2B5EF4-FFF2-40B4-BE49-F238E27FC236}">
                <a16:creationId xmlns:a16="http://schemas.microsoft.com/office/drawing/2014/main" id="{E2CFB4CF-A18A-42A0-936C-0D0A444C0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2395" y="3769903"/>
            <a:ext cx="779462" cy="72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CC4AF0-C0D1-47C8-88B1-7641E422D619}"/>
              </a:ext>
            </a:extLst>
          </p:cNvPr>
          <p:cNvCxnSpPr/>
          <p:nvPr/>
        </p:nvCxnSpPr>
        <p:spPr>
          <a:xfrm>
            <a:off x="2620088" y="4131043"/>
            <a:ext cx="8380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8">
            <a:extLst>
              <a:ext uri="{FF2B5EF4-FFF2-40B4-BE49-F238E27FC236}">
                <a16:creationId xmlns:a16="http://schemas.microsoft.com/office/drawing/2014/main" id="{CBB936E4-92ED-4667-B812-CBDB59657545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88200" y="3362935"/>
            <a:ext cx="1519618" cy="76810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0505B0-CC87-45E6-99EC-89F7218BDECA}"/>
              </a:ext>
            </a:extLst>
          </p:cNvPr>
          <p:cNvCxnSpPr/>
          <p:nvPr/>
        </p:nvCxnSpPr>
        <p:spPr>
          <a:xfrm>
            <a:off x="4461857" y="4131043"/>
            <a:ext cx="1261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E649A4A-8BC9-4977-8E16-4717915913CC}"/>
              </a:ext>
            </a:extLst>
          </p:cNvPr>
          <p:cNvSpPr txBox="1"/>
          <p:nvPr/>
        </p:nvSpPr>
        <p:spPr>
          <a:xfrm>
            <a:off x="8886616" y="3626385"/>
            <a:ext cx="367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Complaint On   </a:t>
            </a:r>
          </a:p>
          <a:p>
            <a:r>
              <a:rPr lang="en-US" b="1" dirty="0"/>
              <a:t> www.IDOmytv.in</a:t>
            </a:r>
          </a:p>
        </p:txBody>
      </p:sp>
      <p:pic>
        <p:nvPicPr>
          <p:cNvPr id="2" name="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0684" y="584203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9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10" advClick="0" advTm="110"/>
    </mc:Choice>
    <mc:Fallback xmlns="">
      <p:transition advClick="0" advTm="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8096" y="1113905"/>
            <a:ext cx="200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3458096" y="1113905"/>
            <a:ext cx="200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154379" y="172642"/>
            <a:ext cx="11863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C00000"/>
                </a:solidFill>
                <a:latin typeface="AGaramond Bold" panose="02020500000000000000" pitchFamily="18" charset="0"/>
              </a:rPr>
              <a:t>Set Top Box Related</a:t>
            </a:r>
          </a:p>
        </p:txBody>
      </p:sp>
      <p:pic>
        <p:nvPicPr>
          <p:cNvPr id="10" name="Picture 6" descr="Image result for own icon">
            <a:extLst>
              <a:ext uri="{FF2B5EF4-FFF2-40B4-BE49-F238E27FC236}">
                <a16:creationId xmlns:a16="http://schemas.microsoft.com/office/drawing/2014/main" id="{B5B5FF5E-33C5-4FEB-B3FF-965ADE310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392" y="1688845"/>
            <a:ext cx="1562108" cy="14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hire icon">
            <a:extLst>
              <a:ext uri="{FF2B5EF4-FFF2-40B4-BE49-F238E27FC236}">
                <a16:creationId xmlns:a16="http://schemas.microsoft.com/office/drawing/2014/main" id="{0DF385B0-ABFC-4F12-AEB5-6FFE35715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86494" y="868804"/>
            <a:ext cx="1428763" cy="218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Image result for hire icon">
            <a:extLst>
              <a:ext uri="{FF2B5EF4-FFF2-40B4-BE49-F238E27FC236}">
                <a16:creationId xmlns:a16="http://schemas.microsoft.com/office/drawing/2014/main" id="{E09B804D-C0FD-4AB5-84DF-ED671F1CA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24036" y="1661889"/>
            <a:ext cx="893221" cy="96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emi icon">
            <a:extLst>
              <a:ext uri="{FF2B5EF4-FFF2-40B4-BE49-F238E27FC236}">
                <a16:creationId xmlns:a16="http://schemas.microsoft.com/office/drawing/2014/main" id="{269DE242-6A71-40C4-9160-FBE33E4A8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10372" y="1688845"/>
            <a:ext cx="1002646" cy="128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Image result for rupee icon">
            <a:extLst>
              <a:ext uri="{FF2B5EF4-FFF2-40B4-BE49-F238E27FC236}">
                <a16:creationId xmlns:a16="http://schemas.microsoft.com/office/drawing/2014/main" id="{475CF190-8AA0-4F67-9C71-9FF08E483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6759" y="1366729"/>
            <a:ext cx="1189986" cy="118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0C0CE0-090D-4D53-93EC-ADE3435A9843}"/>
              </a:ext>
            </a:extLst>
          </p:cNvPr>
          <p:cNvCxnSpPr/>
          <p:nvPr/>
        </p:nvCxnSpPr>
        <p:spPr>
          <a:xfrm flipH="1" flipV="1">
            <a:off x="3238500" y="3362935"/>
            <a:ext cx="947994" cy="1225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A04FFE-17D5-4EC0-81AD-1E004B10DE00}"/>
              </a:ext>
            </a:extLst>
          </p:cNvPr>
          <p:cNvCxnSpPr>
            <a:cxnSpLocks/>
          </p:cNvCxnSpPr>
          <p:nvPr/>
        </p:nvCxnSpPr>
        <p:spPr>
          <a:xfrm flipV="1">
            <a:off x="6095997" y="3180780"/>
            <a:ext cx="1163901" cy="140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EB0435-8F2C-4227-94D1-6CBFD1C1DC7F}"/>
              </a:ext>
            </a:extLst>
          </p:cNvPr>
          <p:cNvCxnSpPr>
            <a:cxnSpLocks/>
          </p:cNvCxnSpPr>
          <p:nvPr/>
        </p:nvCxnSpPr>
        <p:spPr>
          <a:xfrm flipV="1">
            <a:off x="5065046" y="3147951"/>
            <a:ext cx="0" cy="1512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2633E2-B4B9-4D70-A6BE-955C769BD089}"/>
              </a:ext>
            </a:extLst>
          </p:cNvPr>
          <p:cNvSpPr txBox="1"/>
          <p:nvPr/>
        </p:nvSpPr>
        <p:spPr>
          <a:xfrm>
            <a:off x="1464207" y="1298571"/>
            <a:ext cx="72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BUY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C41D5B0-0590-4B27-A2B0-F3AFD3151BC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2435" y="2930205"/>
            <a:ext cx="4394196" cy="43941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14F61D-D589-4838-A56A-7E2DF88764C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8549" y="4420400"/>
            <a:ext cx="1996392" cy="147611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902786-4557-4B1F-9294-AA3F101F827A}"/>
              </a:ext>
            </a:extLst>
          </p:cNvPr>
          <p:cNvCxnSpPr>
            <a:cxnSpLocks/>
          </p:cNvCxnSpPr>
          <p:nvPr/>
        </p:nvCxnSpPr>
        <p:spPr>
          <a:xfrm>
            <a:off x="7038577" y="5300410"/>
            <a:ext cx="1728923" cy="5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2800" y="595131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10" advClick="0" advTm="110"/>
    </mc:Choice>
    <mc:Fallback xmlns="">
      <p:transition advClick="0" advTm="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5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8096" y="1113905"/>
            <a:ext cx="200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pic>
        <p:nvPicPr>
          <p:cNvPr id="1028" name="Picture 4" descr="Image result for toll free numb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4699" y="2147358"/>
            <a:ext cx="7293459" cy="243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6689" y="5791557"/>
            <a:ext cx="406400" cy="406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380" y="184748"/>
            <a:ext cx="11863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C00000"/>
                </a:solidFill>
                <a:latin typeface="AGaramond Bold" panose="02020500000000000000" pitchFamily="18" charset="0"/>
              </a:rPr>
              <a:t>Customer Care Services</a:t>
            </a:r>
          </a:p>
        </p:txBody>
      </p:sp>
    </p:spTree>
    <p:extLst>
      <p:ext uri="{BB962C8B-B14F-4D97-AF65-F5344CB8AC3E}">
        <p14:creationId xmlns:p14="http://schemas.microsoft.com/office/powerpoint/2010/main" val="26316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10" advClick="0" advTm="110"/>
    </mc:Choice>
    <mc:Fallback xmlns="">
      <p:transition advClick="0" advTm="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4C99B9-4ED8-4944-82A6-95822E5ED6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295" y="2857500"/>
            <a:ext cx="2421046" cy="1858130"/>
          </a:xfrm>
          <a:prstGeom prst="rect">
            <a:avLst/>
          </a:prstGeom>
        </p:spPr>
      </p:pic>
      <p:pic>
        <p:nvPicPr>
          <p:cNvPr id="10" name="Picture 8" descr="Image result for self care app icon">
            <a:extLst>
              <a:ext uri="{FF2B5EF4-FFF2-40B4-BE49-F238E27FC236}">
                <a16:creationId xmlns:a16="http://schemas.microsoft.com/office/drawing/2014/main" id="{566E1440-CC87-4C2C-949B-08172ECC2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4434" y="2614017"/>
            <a:ext cx="1363848" cy="16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57AC65-87CD-4C36-9A5C-DEE3D03DEBC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5916" y="3786565"/>
            <a:ext cx="6025510" cy="25633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3CF7FC-2C88-4305-AE41-43526B25A50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5916" y="1058033"/>
            <a:ext cx="6025510" cy="256339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3A10A1-038F-445A-8C60-B0AAE75353DC}"/>
              </a:ext>
            </a:extLst>
          </p:cNvPr>
          <p:cNvCxnSpPr>
            <a:cxnSpLocks/>
          </p:cNvCxnSpPr>
          <p:nvPr/>
        </p:nvCxnSpPr>
        <p:spPr>
          <a:xfrm>
            <a:off x="2665341" y="3096568"/>
            <a:ext cx="712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CD519B-6B7A-4932-899D-C85A91595524}"/>
              </a:ext>
            </a:extLst>
          </p:cNvPr>
          <p:cNvCxnSpPr>
            <a:cxnSpLocks/>
          </p:cNvCxnSpPr>
          <p:nvPr/>
        </p:nvCxnSpPr>
        <p:spPr>
          <a:xfrm>
            <a:off x="9488689" y="3989916"/>
            <a:ext cx="8444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570742" y="5878221"/>
            <a:ext cx="304800" cy="304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FACCB7-564F-45CA-81D4-29A181959524}"/>
              </a:ext>
            </a:extLst>
          </p:cNvPr>
          <p:cNvSpPr txBox="1"/>
          <p:nvPr/>
        </p:nvSpPr>
        <p:spPr>
          <a:xfrm>
            <a:off x="2826412" y="289402"/>
            <a:ext cx="6555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AGaramond Bold" panose="02020500000000000000" pitchFamily="18" charset="0"/>
              </a:rPr>
              <a:t>The New Way </a:t>
            </a:r>
          </a:p>
        </p:txBody>
      </p:sp>
    </p:spTree>
    <p:extLst>
      <p:ext uri="{BB962C8B-B14F-4D97-AF65-F5344CB8AC3E}">
        <p14:creationId xmlns:p14="http://schemas.microsoft.com/office/powerpoint/2010/main" val="419688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70" advClick="0" advTm="370"/>
    </mc:Choice>
    <mc:Fallback xmlns="">
      <p:transition advClick="0" advTm="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CFF29D-3AC4-4011-AA50-0C6244CB43A0}"/>
              </a:ext>
            </a:extLst>
          </p:cNvPr>
          <p:cNvSpPr/>
          <p:nvPr/>
        </p:nvSpPr>
        <p:spPr>
          <a:xfrm>
            <a:off x="2967544" y="464151"/>
            <a:ext cx="6256906" cy="577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3000" b="1" dirty="0">
                <a:solidFill>
                  <a:srgbClr val="C00000"/>
                </a:solidFill>
                <a:latin typeface="AGaramond Bold" panose="02020500000000000000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Illustration of Channels in Basic Bouquet   </a:t>
            </a:r>
            <a:endParaRPr lang="en-US" sz="3000" dirty="0">
              <a:solidFill>
                <a:srgbClr val="C00000"/>
              </a:solidFill>
              <a:latin typeface="AGaramond Bold" panose="02020500000000000000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4976F-1C3A-4A79-ADDE-E143300E23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5500" y="1546056"/>
            <a:ext cx="2650400" cy="44991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79071A-F3A4-4347-9EE2-E269B5493E5B}"/>
              </a:ext>
            </a:extLst>
          </p:cNvPr>
          <p:cNvSpPr/>
          <p:nvPr/>
        </p:nvSpPr>
        <p:spPr>
          <a:xfrm>
            <a:off x="7835899" y="3168350"/>
            <a:ext cx="4191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These are Channel Bouquets from which you can select as per your choice.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154956-F3B3-4499-9FCD-1F01CC42162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006" y="2279396"/>
            <a:ext cx="3065494" cy="2699050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55AE99A-6DDE-4E51-AA24-1A291A35821F}"/>
              </a:ext>
            </a:extLst>
          </p:cNvPr>
          <p:cNvCxnSpPr/>
          <p:nvPr/>
        </p:nvCxnSpPr>
        <p:spPr>
          <a:xfrm>
            <a:off x="3733800" y="3168350"/>
            <a:ext cx="1358900" cy="92333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4545" y="563879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7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80" advClick="0" advTm="1280"/>
    </mc:Choice>
    <mc:Fallback xmlns="">
      <p:transition spd="slow" advClick="0" advTm="1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basic channel bouquet icon">
            <a:extLst>
              <a:ext uri="{FF2B5EF4-FFF2-40B4-BE49-F238E27FC236}">
                <a16:creationId xmlns:a16="http://schemas.microsoft.com/office/drawing/2014/main" id="{19EA40C8-53FE-4471-BFD6-321DB01898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basic channel bouquet icon">
            <a:extLst>
              <a:ext uri="{FF2B5EF4-FFF2-40B4-BE49-F238E27FC236}">
                <a16:creationId xmlns:a16="http://schemas.microsoft.com/office/drawing/2014/main" id="{CC765871-2B3C-4739-8FCB-55F31B46C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1854200"/>
            <a:ext cx="1573271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illed icon">
            <a:extLst>
              <a:ext uri="{FF2B5EF4-FFF2-40B4-BE49-F238E27FC236}">
                <a16:creationId xmlns:a16="http://schemas.microsoft.com/office/drawing/2014/main" id="{5331618C-4CA0-47B5-ACB6-DA5D46382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7957" y="4135852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F53999-1885-47E7-863B-AAEAFD155D69}"/>
              </a:ext>
            </a:extLst>
          </p:cNvPr>
          <p:cNvCxnSpPr/>
          <p:nvPr/>
        </p:nvCxnSpPr>
        <p:spPr>
          <a:xfrm>
            <a:off x="2800419" y="3456516"/>
            <a:ext cx="723143" cy="554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Image result for savings icon">
            <a:extLst>
              <a:ext uri="{FF2B5EF4-FFF2-40B4-BE49-F238E27FC236}">
                <a16:creationId xmlns:a16="http://schemas.microsoft.com/office/drawing/2014/main" id="{61407EB3-4D68-4A27-AC07-AB5299572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5986" y="1943100"/>
            <a:ext cx="15494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C801B6-96DD-45E9-B3C8-B5A115BFFDD6}"/>
              </a:ext>
            </a:extLst>
          </p:cNvPr>
          <p:cNvCxnSpPr>
            <a:cxnSpLocks/>
          </p:cNvCxnSpPr>
          <p:nvPr/>
        </p:nvCxnSpPr>
        <p:spPr>
          <a:xfrm flipV="1">
            <a:off x="4737100" y="3581400"/>
            <a:ext cx="1079500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2AAF95-A760-47EE-8992-070C07CF5326}"/>
              </a:ext>
            </a:extLst>
          </p:cNvPr>
          <p:cNvSpPr txBox="1"/>
          <p:nvPr/>
        </p:nvSpPr>
        <p:spPr>
          <a:xfrm>
            <a:off x="6289265" y="3502968"/>
            <a:ext cx="148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merican Garamond" pitchFamily="50" charset="0"/>
              </a:rPr>
              <a:t>Savings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1AEEC4-D087-49C8-B162-538D1FE3FEA5}"/>
              </a:ext>
            </a:extLst>
          </p:cNvPr>
          <p:cNvCxnSpPr>
            <a:cxnSpLocks/>
          </p:cNvCxnSpPr>
          <p:nvPr/>
        </p:nvCxnSpPr>
        <p:spPr>
          <a:xfrm>
            <a:off x="7212009" y="2954866"/>
            <a:ext cx="1031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14.614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7400" y="5602849"/>
            <a:ext cx="406400" cy="40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4184" y="1449430"/>
            <a:ext cx="2552700" cy="44481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CFF29D-3AC4-4011-AA50-0C6244CB43A0}"/>
              </a:ext>
            </a:extLst>
          </p:cNvPr>
          <p:cNvSpPr/>
          <p:nvPr/>
        </p:nvSpPr>
        <p:spPr>
          <a:xfrm>
            <a:off x="154379" y="193466"/>
            <a:ext cx="11091553" cy="577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3000" b="1" dirty="0">
                <a:solidFill>
                  <a:srgbClr val="C00000"/>
                </a:solidFill>
                <a:latin typeface="AGaramond Bold" panose="02020500000000000000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Illustration of Channel Selection in Basic Bouquet   </a:t>
            </a:r>
            <a:endParaRPr lang="en-US" sz="3000" dirty="0">
              <a:solidFill>
                <a:srgbClr val="C00000"/>
              </a:solidFill>
              <a:latin typeface="AGaramond Bold" panose="02020500000000000000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8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70" advClick="0" advTm="170"/>
    </mc:Choice>
    <mc:Fallback xmlns="">
      <p:transition advClick="0" advTm="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8096" y="1113905"/>
            <a:ext cx="200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019696" y="192467"/>
            <a:ext cx="105824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rgbClr val="C00000"/>
                </a:solidFill>
                <a:latin typeface="AGaramond Bold" panose="02020500000000000000" pitchFamily="18" charset="0"/>
              </a:rPr>
              <a:t>Illustration of Additional Channel Selection and Billing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3EB0B4-CA26-4242-BA04-9294A0B5A1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96" y="704537"/>
            <a:ext cx="4876800" cy="48768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DB0918-5ECF-4CDD-9649-E2B0B537919B}"/>
              </a:ext>
            </a:extLst>
          </p:cNvPr>
          <p:cNvCxnSpPr/>
          <p:nvPr/>
        </p:nvCxnSpPr>
        <p:spPr>
          <a:xfrm>
            <a:off x="5118100" y="3142937"/>
            <a:ext cx="218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3296" y="5475019"/>
            <a:ext cx="406400" cy="40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2500" y="1113905"/>
            <a:ext cx="25527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4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10" advClick="0" advTm="110"/>
    </mc:Choice>
    <mc:Fallback xmlns="">
      <p:transition advClick="0" advTm="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8096" y="1113905"/>
            <a:ext cx="200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166255" y="266663"/>
            <a:ext cx="118634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>
                <a:solidFill>
                  <a:srgbClr val="C00000"/>
                </a:solidFill>
                <a:latin typeface="AGaramond Bold" panose="02020500000000000000" pitchFamily="18" charset="0"/>
              </a:rPr>
              <a:t>The Basics and Your Rights</a:t>
            </a:r>
          </a:p>
        </p:txBody>
      </p:sp>
      <p:pic>
        <p:nvPicPr>
          <p:cNvPr id="3080" name="Picture 8" descr="Image result for rules icon">
            <a:extLst>
              <a:ext uri="{FF2B5EF4-FFF2-40B4-BE49-F238E27FC236}">
                <a16:creationId xmlns:a16="http://schemas.microsoft.com/office/drawing/2014/main" id="{AFD41EDC-E254-4E04-AC78-77B6533C2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818" y="2218628"/>
            <a:ext cx="2493225" cy="186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subscription icon">
            <a:extLst>
              <a:ext uri="{FF2B5EF4-FFF2-40B4-BE49-F238E27FC236}">
                <a16:creationId xmlns:a16="http://schemas.microsoft.com/office/drawing/2014/main" id="{2E84306B-590A-45F9-9926-A92C64EF0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7611" y="2575868"/>
            <a:ext cx="1666355" cy="166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BD144F-C1AE-476D-AE0A-FB667EEB2B47}"/>
              </a:ext>
            </a:extLst>
          </p:cNvPr>
          <p:cNvCxnSpPr>
            <a:cxnSpLocks/>
          </p:cNvCxnSpPr>
          <p:nvPr/>
        </p:nvCxnSpPr>
        <p:spPr>
          <a:xfrm>
            <a:off x="3201113" y="3153588"/>
            <a:ext cx="10025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CCDE61-E2D8-4182-A1BB-7A2BE7B5A36F}"/>
              </a:ext>
            </a:extLst>
          </p:cNvPr>
          <p:cNvCxnSpPr>
            <a:cxnSpLocks/>
          </p:cNvCxnSpPr>
          <p:nvPr/>
        </p:nvCxnSpPr>
        <p:spPr>
          <a:xfrm>
            <a:off x="6731713" y="3138894"/>
            <a:ext cx="10025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Image result for month icon">
            <a:extLst>
              <a:ext uri="{FF2B5EF4-FFF2-40B4-BE49-F238E27FC236}">
                <a16:creationId xmlns:a16="http://schemas.microsoft.com/office/drawing/2014/main" id="{300AEF38-FD63-4E5D-B60E-F8E9320BC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5023" y="1858027"/>
            <a:ext cx="2803341" cy="279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332" end="1314.8866"/>
                </p14:media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493418" y="581520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3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90" advClick="0" advTm="390"/>
    </mc:Choice>
    <mc:Fallback xmlns="">
      <p:transition advClick="0" advTm="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8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8096" y="1113905"/>
            <a:ext cx="200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166255" y="184515"/>
            <a:ext cx="11863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C00000"/>
                </a:solidFill>
                <a:latin typeface="AGaramond Bold" panose="02020500000000000000" pitchFamily="18" charset="0"/>
              </a:rPr>
              <a:t>Other Charges Payable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49A349-D418-4707-BADC-A959E9E038D8}"/>
              </a:ext>
            </a:extLst>
          </p:cNvPr>
          <p:cNvCxnSpPr>
            <a:cxnSpLocks/>
          </p:cNvCxnSpPr>
          <p:nvPr/>
        </p:nvCxnSpPr>
        <p:spPr>
          <a:xfrm>
            <a:off x="5653860" y="3313409"/>
            <a:ext cx="16857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5DA016-0742-45C7-AFF5-5148178EF989}"/>
              </a:ext>
            </a:extLst>
          </p:cNvPr>
          <p:cNvCxnSpPr>
            <a:cxnSpLocks/>
          </p:cNvCxnSpPr>
          <p:nvPr/>
        </p:nvCxnSpPr>
        <p:spPr>
          <a:xfrm>
            <a:off x="2864912" y="3326721"/>
            <a:ext cx="1237165" cy="41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1085" y="5324764"/>
            <a:ext cx="406400" cy="406400"/>
          </a:xfrm>
          <a:prstGeom prst="rect">
            <a:avLst/>
          </a:prstGeom>
        </p:spPr>
      </p:pic>
      <p:pic>
        <p:nvPicPr>
          <p:cNvPr id="3074" name="Picture 2" descr="Image result for setup box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1085" y="2651734"/>
            <a:ext cx="1391871" cy="139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deactivated icon"/>
          <p:cNvPicPr>
            <a:picLocks noChangeAspect="1" noChangeArrowheads="1"/>
          </p:cNvPicPr>
          <p:nvPr/>
        </p:nvPicPr>
        <p:blipFill rotWithShape="1"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728936">
            <a:off x="4368131" y="3129641"/>
            <a:ext cx="1109954" cy="43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recativation ic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1171" y="2907924"/>
            <a:ext cx="703392" cy="81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251979" y="3718894"/>
            <a:ext cx="3521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Reactivation fee will be charged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5998" y="3051799"/>
            <a:ext cx="6916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then</a:t>
            </a:r>
          </a:p>
        </p:txBody>
      </p:sp>
    </p:spTree>
    <p:extLst>
      <p:ext uri="{BB962C8B-B14F-4D97-AF65-F5344CB8AC3E}">
        <p14:creationId xmlns:p14="http://schemas.microsoft.com/office/powerpoint/2010/main" val="366272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/>
    </mc:Choice>
    <mc:Fallback xmlns="">
      <p:transition advClick="0" advTm="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3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2" descr="Image result for rely icon">
            <a:extLst>
              <a:ext uri="{FF2B5EF4-FFF2-40B4-BE49-F238E27FC236}">
                <a16:creationId xmlns:a16="http://schemas.microsoft.com/office/drawing/2014/main" id="{7805DA13-359C-46B1-9FAB-FB6AF2F860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901786" y="185671"/>
            <a:ext cx="4388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C00000"/>
                </a:solidFill>
                <a:latin typeface="AGaramond Bold" panose="02020500000000000000" pitchFamily="18" charset="0"/>
              </a:rPr>
              <a:t>Bills and Receipts</a:t>
            </a:r>
          </a:p>
        </p:txBody>
      </p:sp>
      <p:pic>
        <p:nvPicPr>
          <p:cNvPr id="2" name="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2946" y="5451764"/>
            <a:ext cx="406400" cy="406400"/>
          </a:xfrm>
          <a:prstGeom prst="rect">
            <a:avLst/>
          </a:prstGeom>
        </p:spPr>
      </p:pic>
      <p:pic>
        <p:nvPicPr>
          <p:cNvPr id="66" name="Picture 6" descr="Image result for invoice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3395" y="2391019"/>
            <a:ext cx="2075960" cy="207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6" descr="Image result for mail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9560" y="5042082"/>
            <a:ext cx="1406058" cy="10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8" descr="Image result for whatsapp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5174552"/>
            <a:ext cx="1235551" cy="87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0" descr="Image result for Box-Mail icon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9151" y="5131269"/>
            <a:ext cx="954196" cy="95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54" descr="Image result for Print Copy icon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72719" y="5042082"/>
            <a:ext cx="1003777" cy="100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58" descr="Image result for send icon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1472" y="1023881"/>
            <a:ext cx="1786023" cy="86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Down Arrow 71"/>
          <p:cNvSpPr/>
          <p:nvPr/>
        </p:nvSpPr>
        <p:spPr>
          <a:xfrm>
            <a:off x="6276626" y="1817595"/>
            <a:ext cx="569495" cy="4975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6930238" y="4290775"/>
            <a:ext cx="1941046" cy="751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752739" y="4366693"/>
            <a:ext cx="674756" cy="675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6448927" y="4366693"/>
            <a:ext cx="43296" cy="76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5005138" y="4366693"/>
            <a:ext cx="1243262" cy="76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8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10" advClick="0" advTm="310"/>
    </mc:Choice>
    <mc:Fallback xmlns="">
      <p:transition advClick="0" advTm="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66255" y="184517"/>
            <a:ext cx="11851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C00000"/>
                </a:solidFill>
                <a:latin typeface="AGaramond Bold" panose="02020500000000000000" pitchFamily="18" charset="0"/>
              </a:rPr>
              <a:t>Service Breaks and Refunds</a:t>
            </a:r>
          </a:p>
        </p:txBody>
      </p:sp>
      <p:pic>
        <p:nvPicPr>
          <p:cNvPr id="6" name="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1"/>
                </p14:media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705394" y="5640977"/>
            <a:ext cx="304800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767" y="1297577"/>
            <a:ext cx="2600325" cy="4648200"/>
          </a:xfrm>
          <a:prstGeom prst="rect">
            <a:avLst/>
          </a:prstGeom>
        </p:spPr>
      </p:pic>
      <p:pic>
        <p:nvPicPr>
          <p:cNvPr id="1030" name="Picture 6" descr="Image result for refund rupee icon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0399" y="2609857"/>
            <a:ext cx="1192579" cy="119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2994" y="3085067"/>
            <a:ext cx="177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kzidenz-Grotesk BQ" pitchFamily="50" charset="0"/>
              </a:rPr>
              <a:t>Unable to relay</a:t>
            </a:r>
          </a:p>
        </p:txBody>
      </p:sp>
      <p:pic>
        <p:nvPicPr>
          <p:cNvPr id="13" name="Picture 4" descr="Image result for basic channel bouquet icon">
            <a:extLst>
              <a:ext uri="{FF2B5EF4-FFF2-40B4-BE49-F238E27FC236}">
                <a16:creationId xmlns:a16="http://schemas.microsoft.com/office/drawing/2014/main" id="{CC765871-2B3C-4739-8FCB-55F31B46C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9989" y="2689176"/>
            <a:ext cx="1014046" cy="111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332892" y="3269733"/>
            <a:ext cx="504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017039" y="3245806"/>
            <a:ext cx="693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55233" y="2969651"/>
            <a:ext cx="693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Refund</a:t>
            </a:r>
          </a:p>
        </p:txBody>
      </p:sp>
      <p:pic>
        <p:nvPicPr>
          <p:cNvPr id="1032" name="Picture 8" descr="Image result for bill  icon"/>
          <p:cNvPicPr>
            <a:picLocks noChangeAspect="1" noChangeArrowheads="1"/>
          </p:cNvPicPr>
          <p:nvPr/>
        </p:nvPicPr>
        <p:blipFill rotWithShape="1">
          <a:blip r:embed="rId8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58144" y="2609857"/>
            <a:ext cx="1055077" cy="129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>
            <a:off x="5775499" y="3198997"/>
            <a:ext cx="693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2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90" advClick="0" advTm="390"/>
    </mc:Choice>
    <mc:Fallback xmlns="">
      <p:transition advClick="0" advTm="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118</Words>
  <Application>Microsoft Office PowerPoint</Application>
  <PresentationFormat>Widescreen</PresentationFormat>
  <Paragraphs>26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AGaramond Bold</vt:lpstr>
      <vt:lpstr>Akzidenz-Grotesk BQ</vt:lpstr>
      <vt:lpstr>American Garamond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117</cp:revision>
  <dcterms:created xsi:type="dcterms:W3CDTF">2018-12-21T09:04:24Z</dcterms:created>
  <dcterms:modified xsi:type="dcterms:W3CDTF">2019-01-04T12:21:44Z</dcterms:modified>
</cp:coreProperties>
</file>